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0" r:id="rId3"/>
    <p:sldId id="263" r:id="rId4"/>
    <p:sldId id="264" r:id="rId5"/>
    <p:sldId id="265" r:id="rId6"/>
    <p:sldId id="266" r:id="rId7"/>
    <p:sldId id="267" r:id="rId8"/>
    <p:sldId id="268" r:id="rId9"/>
    <p:sldId id="271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155088-BED3-4E41-A30D-E69CDE3B5532}" type="datetimeFigureOut">
              <a:rPr lang="es-ES" smtClean="0"/>
              <a:pPr/>
              <a:t>09/08/2016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AA012-8045-4595-812F-E01D6AFB664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2369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BC8D-CBFA-4224-8252-67E367DF6AA4}" type="datetimeFigureOut">
              <a:rPr lang="es-ES" smtClean="0"/>
              <a:pPr/>
              <a:t>09/08/2016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AC620-86E3-4F89-9638-961CF9B586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BC8D-CBFA-4224-8252-67E367DF6AA4}" type="datetimeFigureOut">
              <a:rPr lang="es-ES" smtClean="0"/>
              <a:pPr/>
              <a:t>09/08/2016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AC620-86E3-4F89-9638-961CF9B586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BC8D-CBFA-4224-8252-67E367DF6AA4}" type="datetimeFigureOut">
              <a:rPr lang="es-ES" smtClean="0"/>
              <a:pPr/>
              <a:t>09/08/2016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AC620-86E3-4F89-9638-961CF9B586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BC8D-CBFA-4224-8252-67E367DF6AA4}" type="datetimeFigureOut">
              <a:rPr lang="es-ES" smtClean="0"/>
              <a:pPr/>
              <a:t>09/08/2016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AC620-86E3-4F89-9638-961CF9B586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BC8D-CBFA-4224-8252-67E367DF6AA4}" type="datetimeFigureOut">
              <a:rPr lang="es-ES" smtClean="0"/>
              <a:pPr/>
              <a:t>09/08/2016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AC620-86E3-4F89-9638-961CF9B586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BC8D-CBFA-4224-8252-67E367DF6AA4}" type="datetimeFigureOut">
              <a:rPr lang="es-ES" smtClean="0"/>
              <a:pPr/>
              <a:t>09/08/2016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AC620-86E3-4F89-9638-961CF9B586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BC8D-CBFA-4224-8252-67E367DF6AA4}" type="datetimeFigureOut">
              <a:rPr lang="es-ES" smtClean="0"/>
              <a:pPr/>
              <a:t>09/08/2016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AC620-86E3-4F89-9638-961CF9B586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BC8D-CBFA-4224-8252-67E367DF6AA4}" type="datetimeFigureOut">
              <a:rPr lang="es-ES" smtClean="0"/>
              <a:pPr/>
              <a:t>09/08/2016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AC620-86E3-4F89-9638-961CF9B586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BC8D-CBFA-4224-8252-67E367DF6AA4}" type="datetimeFigureOut">
              <a:rPr lang="es-ES" smtClean="0"/>
              <a:pPr/>
              <a:t>09/08/2016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AC620-86E3-4F89-9638-961CF9B586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BC8D-CBFA-4224-8252-67E367DF6AA4}" type="datetimeFigureOut">
              <a:rPr lang="es-ES" smtClean="0"/>
              <a:pPr/>
              <a:t>09/08/2016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AC620-86E3-4F89-9638-961CF9B586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BC8D-CBFA-4224-8252-67E367DF6AA4}" type="datetimeFigureOut">
              <a:rPr lang="es-ES" smtClean="0"/>
              <a:pPr/>
              <a:t>09/08/2016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AC620-86E3-4F89-9638-961CF9B586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8BC8D-CBFA-4224-8252-67E367DF6AA4}" type="datetimeFigureOut">
              <a:rPr lang="es-ES" smtClean="0"/>
              <a:pPr/>
              <a:t>09/08/2016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AC620-86E3-4F89-9638-961CF9B586F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ellij.blogspot.com.es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ellij.blogspot.com.es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93812" y="2564904"/>
            <a:ext cx="7772400" cy="2738735"/>
          </a:xfrm>
        </p:spPr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  <a:t>LEER EN EL AULA.</a:t>
            </a:r>
            <a:b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Propuesta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metodológica</a:t>
            </a:r>
            <a:br>
              <a:rPr lang="es-ES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para la lectura de textos literarios </a:t>
            </a:r>
          </a:p>
        </p:txBody>
      </p:sp>
      <p:sp>
        <p:nvSpPr>
          <p:cNvPr id="3" name="2 Rectángulo redondeado"/>
          <p:cNvSpPr/>
          <p:nvPr/>
        </p:nvSpPr>
        <p:spPr>
          <a:xfrm>
            <a:off x="251520" y="116632"/>
            <a:ext cx="8640960" cy="66247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1043608" y="260648"/>
            <a:ext cx="727280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/>
              <a:t>ELLIJ    I    Educación para la Lectura. Literatura Infantil y Juvenil y Construcción de Identidades       </a:t>
            </a:r>
            <a:r>
              <a:rPr lang="de-DE" sz="2000" u="sng" dirty="0">
                <a:hlinkClick r:id="rId2"/>
              </a:rPr>
              <a:t>http://ellij.blogspot.com.es/</a:t>
            </a:r>
            <a:endParaRPr lang="es-ES" sz="2000" dirty="0"/>
          </a:p>
          <a:p>
            <a:r>
              <a:rPr lang="de-DE" dirty="0"/>
              <a:t> 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738735"/>
          </a:xfrm>
        </p:spPr>
        <p:txBody>
          <a:bodyPr>
            <a:normAutofit/>
          </a:bodyPr>
          <a:lstStyle/>
          <a:p>
            <a:r>
              <a:rPr lang="es-ES" sz="3600" dirty="0" smtClean="0"/>
              <a:t>En esta presentación se resumen los principios básicos de </a:t>
            </a:r>
            <a:r>
              <a:rPr lang="es-ES" sz="3600" dirty="0" err="1" smtClean="0"/>
              <a:t>Aidan</a:t>
            </a:r>
            <a:r>
              <a:rPr lang="es-ES" sz="3600" dirty="0" smtClean="0"/>
              <a:t> </a:t>
            </a:r>
            <a:r>
              <a:rPr lang="es-ES" sz="3600" dirty="0" err="1" smtClean="0"/>
              <a:t>Chambers</a:t>
            </a:r>
            <a:r>
              <a:rPr lang="es-ES" sz="3600" dirty="0" smtClean="0"/>
              <a:t> </a:t>
            </a:r>
            <a:endParaRPr lang="es-ES" sz="3600" dirty="0"/>
          </a:p>
        </p:txBody>
      </p:sp>
      <p:sp>
        <p:nvSpPr>
          <p:cNvPr id="3" name="2 Rectángulo redondeado"/>
          <p:cNvSpPr/>
          <p:nvPr/>
        </p:nvSpPr>
        <p:spPr>
          <a:xfrm>
            <a:off x="251520" y="116632"/>
            <a:ext cx="8640960" cy="66247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09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2 Marcador de contenido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4572000"/>
          </a:xfrm>
        </p:spPr>
        <p:txBody>
          <a:bodyPr/>
          <a:lstStyle/>
          <a:p>
            <a:pPr eaLnBrk="1" hangingPunct="1"/>
            <a:endParaRPr lang="es-ES" dirty="0" smtClean="0"/>
          </a:p>
          <a:p>
            <a:pPr eaLnBrk="1" hangingPunct="1"/>
            <a:endParaRPr lang="es-ES" dirty="0" smtClean="0"/>
          </a:p>
          <a:p>
            <a:pPr marL="0" indent="0" algn="ctr" eaLnBrk="1" hangingPunct="1">
              <a:buNone/>
            </a:pPr>
            <a:r>
              <a:rPr lang="es-ES" sz="4800" b="1" dirty="0" err="1" smtClean="0"/>
              <a:t>Aidan</a:t>
            </a:r>
            <a:r>
              <a:rPr lang="es-ES" sz="4800" b="1" dirty="0" smtClean="0"/>
              <a:t> </a:t>
            </a:r>
            <a:r>
              <a:rPr lang="es-ES" sz="4800" b="1" dirty="0" err="1" smtClean="0"/>
              <a:t>Chambers</a:t>
            </a:r>
            <a:r>
              <a:rPr lang="es-ES" sz="4800" b="1" dirty="0"/>
              <a:t> </a:t>
            </a:r>
            <a:r>
              <a:rPr lang="es-ES" sz="4800" dirty="0" smtClean="0"/>
              <a:t>– </a:t>
            </a:r>
            <a:r>
              <a:rPr lang="es-ES" sz="3600" dirty="0" smtClean="0"/>
              <a:t>obras</a:t>
            </a:r>
          </a:p>
          <a:p>
            <a:pPr marL="0" indent="0" algn="ctr" eaLnBrk="1" hangingPunct="1">
              <a:buNone/>
            </a:pPr>
            <a:endParaRPr lang="es-ES" sz="3600" dirty="0" smtClean="0"/>
          </a:p>
          <a:p>
            <a:pPr lvl="1" eaLnBrk="1" hangingPunct="1"/>
            <a:r>
              <a:rPr lang="es-ES" sz="3200" i="1" dirty="0" smtClean="0"/>
              <a:t>Dime</a:t>
            </a:r>
          </a:p>
          <a:p>
            <a:pPr lvl="1" eaLnBrk="1" hangingPunct="1"/>
            <a:r>
              <a:rPr lang="es-ES" sz="3200" i="1" dirty="0" smtClean="0"/>
              <a:t>El ambiente de la lectura</a:t>
            </a:r>
          </a:p>
          <a:p>
            <a:pPr lvl="1" eaLnBrk="1" hangingPunct="1"/>
            <a:r>
              <a:rPr lang="es-ES" sz="3200" i="1" dirty="0" smtClean="0"/>
              <a:t>Conversaciones</a:t>
            </a:r>
          </a:p>
        </p:txBody>
      </p:sp>
      <p:sp>
        <p:nvSpPr>
          <p:cNvPr id="3" name="2 Rectángulo redondeado"/>
          <p:cNvSpPr/>
          <p:nvPr/>
        </p:nvSpPr>
        <p:spPr>
          <a:xfrm>
            <a:off x="251520" y="116632"/>
            <a:ext cx="8640960" cy="66247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  <a:t>Claves</a:t>
            </a:r>
            <a:r>
              <a:rPr lang="es-ES" b="1" dirty="0" smtClean="0"/>
              <a:t> 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600200"/>
            <a:ext cx="7571184" cy="4525963"/>
          </a:xfrm>
        </p:spPr>
        <p:txBody>
          <a:bodyPr/>
          <a:lstStyle/>
          <a:p>
            <a:r>
              <a:rPr lang="es-ES" dirty="0" smtClean="0"/>
              <a:t>Tiempo de lectura</a:t>
            </a:r>
          </a:p>
          <a:p>
            <a:r>
              <a:rPr lang="es-ES" dirty="0" smtClean="0"/>
              <a:t>Selección de obras</a:t>
            </a:r>
          </a:p>
          <a:p>
            <a:r>
              <a:rPr lang="es-ES" dirty="0" smtClean="0"/>
              <a:t>Lectura en voz alta</a:t>
            </a:r>
          </a:p>
          <a:p>
            <a:r>
              <a:rPr lang="es-ES" dirty="0" smtClean="0"/>
              <a:t>Discusión literaria</a:t>
            </a:r>
          </a:p>
          <a:p>
            <a:endParaRPr lang="es-ES" dirty="0" smtClean="0"/>
          </a:p>
          <a:p>
            <a:r>
              <a:rPr lang="es-ES" dirty="0" smtClean="0"/>
              <a:t>Y una más: la escritura (blog)</a:t>
            </a:r>
          </a:p>
          <a:p>
            <a:endParaRPr lang="es-ES" dirty="0"/>
          </a:p>
        </p:txBody>
      </p:sp>
      <p:sp>
        <p:nvSpPr>
          <p:cNvPr id="4" name="3 Rectángulo redondeado"/>
          <p:cNvSpPr/>
          <p:nvPr/>
        </p:nvSpPr>
        <p:spPr>
          <a:xfrm>
            <a:off x="251520" y="116632"/>
            <a:ext cx="8640960" cy="66247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s-ES" sz="3600" b="1" dirty="0" smtClean="0">
                <a:solidFill>
                  <a:schemeClr val="tx2">
                    <a:lumMod val="75000"/>
                  </a:schemeClr>
                </a:solidFill>
              </a:rPr>
              <a:t>La reflexión metodológica de </a:t>
            </a:r>
            <a:r>
              <a:rPr lang="es-ES" sz="3600" b="1" dirty="0" err="1" smtClean="0">
                <a:solidFill>
                  <a:schemeClr val="tx2">
                    <a:lumMod val="75000"/>
                  </a:schemeClr>
                </a:solidFill>
              </a:rPr>
              <a:t>Chambers</a:t>
            </a:r>
            <a:endParaRPr lang="es-ES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939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>
            <a:normAutofit/>
          </a:bodyPr>
          <a:lstStyle/>
          <a:p>
            <a:r>
              <a:rPr lang="es-ES" sz="2600" dirty="0" smtClean="0"/>
              <a:t>La discusión literaria</a:t>
            </a:r>
          </a:p>
          <a:p>
            <a:r>
              <a:rPr lang="es-ES" sz="2600" dirty="0" smtClean="0"/>
              <a:t>Aprendizaje compartido</a:t>
            </a:r>
          </a:p>
          <a:p>
            <a:r>
              <a:rPr lang="es-ES" sz="2600" dirty="0" smtClean="0"/>
              <a:t>Supresión del porqué</a:t>
            </a:r>
          </a:p>
          <a:p>
            <a:r>
              <a:rPr lang="es-ES" sz="2400" dirty="0" smtClean="0"/>
              <a:t>“Cada vez que sea posible haga pasar al maestro por la misma experiencia que el maestro va a pedirle a sus niños”</a:t>
            </a:r>
          </a:p>
          <a:p>
            <a:r>
              <a:rPr lang="es-ES" sz="2600" dirty="0" smtClean="0"/>
              <a:t>Contar cuentos: el repertorio.</a:t>
            </a:r>
          </a:p>
          <a:p>
            <a:endParaRPr lang="es-ES" dirty="0" smtClean="0"/>
          </a:p>
          <a:p>
            <a:endParaRPr lang="es-ES" dirty="0" smtClean="0"/>
          </a:p>
        </p:txBody>
      </p:sp>
      <p:sp>
        <p:nvSpPr>
          <p:cNvPr id="39940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>
            <a:normAutofit/>
          </a:bodyPr>
          <a:lstStyle/>
          <a:p>
            <a:r>
              <a:rPr lang="es-ES" sz="2400" dirty="0" smtClean="0"/>
              <a:t>Espacio</a:t>
            </a:r>
          </a:p>
          <a:p>
            <a:r>
              <a:rPr lang="es-ES" sz="2400" dirty="0" smtClean="0"/>
              <a:t>Comité de lectura</a:t>
            </a:r>
          </a:p>
          <a:p>
            <a:r>
              <a:rPr lang="es-ES" sz="2400" dirty="0" smtClean="0"/>
              <a:t>Exhibiciones</a:t>
            </a:r>
          </a:p>
          <a:p>
            <a:r>
              <a:rPr lang="es-ES" sz="2400" dirty="0" smtClean="0"/>
              <a:t>Área de lectura</a:t>
            </a:r>
          </a:p>
          <a:p>
            <a:r>
              <a:rPr lang="es-ES" sz="2400" dirty="0" smtClean="0"/>
              <a:t>Hojear</a:t>
            </a:r>
          </a:p>
          <a:p>
            <a:r>
              <a:rPr lang="es-ES" sz="2400" dirty="0" smtClean="0"/>
              <a:t>Tiempo de lectura</a:t>
            </a:r>
          </a:p>
          <a:p>
            <a:r>
              <a:rPr lang="es-ES" sz="2400" dirty="0" smtClean="0"/>
              <a:t>Silencio</a:t>
            </a:r>
          </a:p>
          <a:p>
            <a:r>
              <a:rPr lang="es-ES" sz="2400" dirty="0" smtClean="0"/>
              <a:t>Lectura en voz alta: así nos acostumbramos al texto. A interpretarlo y descifrarlo.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251520" y="116632"/>
            <a:ext cx="8640960" cy="66247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9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99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399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/>
      <p:bldP spid="3994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  <a:t>El diario de lectura</a:t>
            </a:r>
            <a:endParaRPr lang="es-E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ES" dirty="0" smtClean="0"/>
              <a:t>Importancia de la memoria</a:t>
            </a:r>
          </a:p>
          <a:p>
            <a:r>
              <a:rPr lang="es-ES" dirty="0" smtClean="0"/>
              <a:t>Cuaderno personal</a:t>
            </a:r>
          </a:p>
          <a:p>
            <a:r>
              <a:rPr lang="es-ES" dirty="0" smtClean="0"/>
              <a:t>Ejemplo del maestro</a:t>
            </a:r>
          </a:p>
          <a:p>
            <a:r>
              <a:rPr lang="es-ES" dirty="0" smtClean="0"/>
              <a:t>Desvinculación de la evaluación</a:t>
            </a:r>
          </a:p>
          <a:p>
            <a:r>
              <a:rPr lang="es-ES" dirty="0" smtClean="0"/>
              <a:t>Tiempo para compartir individualmente con el maestro</a:t>
            </a:r>
          </a:p>
          <a:p>
            <a:endParaRPr lang="es-ES" dirty="0"/>
          </a:p>
        </p:txBody>
      </p:sp>
      <p:pic>
        <p:nvPicPr>
          <p:cNvPr id="5" name="4 Marcador de contenido" descr="alicia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48985" y="1600200"/>
            <a:ext cx="2837029" cy="4525963"/>
          </a:xfrm>
        </p:spPr>
      </p:pic>
      <p:sp>
        <p:nvSpPr>
          <p:cNvPr id="6" name="5 Rectángulo redondeado"/>
          <p:cNvSpPr/>
          <p:nvPr/>
        </p:nvSpPr>
        <p:spPr>
          <a:xfrm>
            <a:off x="251520" y="116632"/>
            <a:ext cx="8640960" cy="66247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b="1" i="1" dirty="0" smtClean="0">
                <a:solidFill>
                  <a:schemeClr val="tx2">
                    <a:lumMod val="75000"/>
                  </a:schemeClr>
                </a:solidFill>
              </a:rPr>
              <a:t>Dime</a:t>
            </a:r>
          </a:p>
        </p:txBody>
      </p:sp>
      <p:sp>
        <p:nvSpPr>
          <p:cNvPr id="29699" name="4 Marcador de contenido"/>
          <p:cNvSpPr>
            <a:spLocks noGrp="1"/>
          </p:cNvSpPr>
          <p:nvPr>
            <p:ph sz="quarter" idx="1"/>
          </p:nvPr>
        </p:nvSpPr>
        <p:spPr>
          <a:xfrm>
            <a:off x="467544" y="1412776"/>
            <a:ext cx="3749675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" dirty="0" smtClean="0"/>
              <a:t>Presupuestos básicos: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 smtClean="0"/>
          </a:p>
          <a:p>
            <a:r>
              <a:rPr lang="es-ES" dirty="0" smtClean="0"/>
              <a:t>Evitar el porqué</a:t>
            </a:r>
          </a:p>
          <a:p>
            <a:r>
              <a:rPr lang="es-ES" dirty="0" smtClean="0"/>
              <a:t>Facilitador</a:t>
            </a:r>
          </a:p>
          <a:p>
            <a:r>
              <a:rPr lang="es-ES" dirty="0" smtClean="0"/>
              <a:t>Lector reflexivo</a:t>
            </a:r>
          </a:p>
          <a:p>
            <a:r>
              <a:rPr lang="es-ES" dirty="0" smtClean="0"/>
              <a:t>Respeto al lector</a:t>
            </a:r>
          </a:p>
          <a:p>
            <a:r>
              <a:rPr lang="es-ES" dirty="0" smtClean="0"/>
              <a:t>Discusión literaria</a:t>
            </a:r>
          </a:p>
          <a:p>
            <a:r>
              <a:rPr lang="es-ES" dirty="0" smtClean="0"/>
              <a:t>Transacción</a:t>
            </a:r>
          </a:p>
        </p:txBody>
      </p:sp>
      <p:sp>
        <p:nvSpPr>
          <p:cNvPr id="29700" name="5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675" cy="45720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ES" sz="2400" dirty="0" smtClean="0"/>
              <a:t>Preguntas para conversar después de la lectura:</a:t>
            </a:r>
          </a:p>
          <a:p>
            <a:endParaRPr lang="es-ES" sz="2400" dirty="0" smtClean="0"/>
          </a:p>
          <a:p>
            <a:r>
              <a:rPr lang="es-ES" sz="2400" dirty="0" smtClean="0"/>
              <a:t> ¿Hubo algo que te gustara de este libro? </a:t>
            </a:r>
          </a:p>
          <a:p>
            <a:r>
              <a:rPr lang="es-ES" sz="2400" dirty="0" smtClean="0"/>
              <a:t> ¿Hubo algo que no te gustara? </a:t>
            </a:r>
          </a:p>
          <a:p>
            <a:r>
              <a:rPr lang="es-ES" sz="2400" dirty="0" smtClean="0"/>
              <a:t> ¿Hubo algo que te pareciera extraño? </a:t>
            </a:r>
          </a:p>
          <a:p>
            <a:r>
              <a:rPr lang="es-ES" sz="2400" dirty="0" smtClean="0"/>
              <a:t> ¿Hubo alguna conexión, alguna conexión que notaras? </a:t>
            </a:r>
          </a:p>
          <a:p>
            <a:pPr>
              <a:buFont typeface="Wingdings 2" pitchFamily="18" charset="2"/>
              <a:buNone/>
            </a:pPr>
            <a:endParaRPr lang="es-ES" dirty="0" smtClean="0"/>
          </a:p>
        </p:txBody>
      </p:sp>
      <p:sp>
        <p:nvSpPr>
          <p:cNvPr id="5" name="4 Rectángulo redondeado"/>
          <p:cNvSpPr/>
          <p:nvPr/>
        </p:nvSpPr>
        <p:spPr>
          <a:xfrm>
            <a:off x="251520" y="116632"/>
            <a:ext cx="8640960" cy="66247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29699" grpId="0" build="p"/>
      <p:bldP spid="2970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Más sobre </a:t>
            </a:r>
            <a:r>
              <a:rPr lang="es-ES" dirty="0" err="1" smtClean="0">
                <a:solidFill>
                  <a:schemeClr val="tx2">
                    <a:lumMod val="75000"/>
                  </a:schemeClr>
                </a:solidFill>
              </a:rPr>
              <a:t>Chambers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72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/>
              <a:t>Contar cuentos</a:t>
            </a:r>
          </a:p>
          <a:p>
            <a:r>
              <a:rPr lang="es-ES" dirty="0" smtClean="0"/>
              <a:t>La lectura en voz alta:</a:t>
            </a:r>
          </a:p>
          <a:p>
            <a:pPr lvl="1"/>
            <a:r>
              <a:rPr lang="es-ES" dirty="0" smtClean="0"/>
              <a:t>Acostumbrarse a la letra impresa.</a:t>
            </a:r>
          </a:p>
          <a:p>
            <a:pPr lvl="1"/>
            <a:r>
              <a:rPr lang="es-ES" dirty="0" smtClean="0"/>
              <a:t>Necesidad de leer después.</a:t>
            </a:r>
          </a:p>
          <a:p>
            <a:pPr lvl="1"/>
            <a:r>
              <a:rPr lang="es-ES" dirty="0" smtClean="0"/>
              <a:t>Recitar fragmentos</a:t>
            </a:r>
          </a:p>
          <a:p>
            <a:pPr lvl="1"/>
            <a:r>
              <a:rPr lang="es-ES" dirty="0" smtClean="0"/>
              <a:t>Lecturas de capítulos</a:t>
            </a:r>
          </a:p>
          <a:p>
            <a:pPr lvl="1"/>
            <a:r>
              <a:rPr lang="es-ES" dirty="0" smtClean="0"/>
              <a:t>Lecturas dramatizadas</a:t>
            </a:r>
          </a:p>
          <a:p>
            <a:pPr lvl="1"/>
            <a:r>
              <a:rPr lang="es-ES" dirty="0" smtClean="0"/>
              <a:t>Momento de encuentro: identidad cultural.</a:t>
            </a:r>
          </a:p>
          <a:p>
            <a:r>
              <a:rPr lang="es-ES" dirty="0" smtClean="0"/>
              <a:t>Comprar libros. Los lectores suelen buscar la posesión</a:t>
            </a:r>
          </a:p>
        </p:txBody>
      </p:sp>
      <p:sp>
        <p:nvSpPr>
          <p:cNvPr id="3072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/>
              <a:t>Importancia del adulto facilitador/lector</a:t>
            </a:r>
          </a:p>
          <a:p>
            <a:pPr lvl="1"/>
            <a:r>
              <a:rPr lang="es-ES" dirty="0" smtClean="0"/>
              <a:t>La formación</a:t>
            </a:r>
          </a:p>
          <a:p>
            <a:pPr lvl="1"/>
            <a:r>
              <a:rPr lang="es-ES" dirty="0" smtClean="0"/>
              <a:t>El ejemplo</a:t>
            </a:r>
          </a:p>
          <a:p>
            <a:pPr lvl="1">
              <a:buNone/>
            </a:pPr>
            <a:endParaRPr lang="es-ES" dirty="0" smtClean="0"/>
          </a:p>
          <a:p>
            <a:r>
              <a:rPr lang="es-ES" dirty="0" smtClean="0"/>
              <a:t>La lectura entre iguales </a:t>
            </a:r>
          </a:p>
          <a:p>
            <a:r>
              <a:rPr lang="es-ES" dirty="0" smtClean="0"/>
              <a:t>Los clubes</a:t>
            </a:r>
          </a:p>
          <a:p>
            <a:r>
              <a:rPr lang="es-ES" dirty="0" smtClean="0"/>
              <a:t>Los comités</a:t>
            </a:r>
          </a:p>
        </p:txBody>
      </p:sp>
      <p:sp>
        <p:nvSpPr>
          <p:cNvPr id="5" name="4 Rectángulo redondeado"/>
          <p:cNvSpPr/>
          <p:nvPr/>
        </p:nvSpPr>
        <p:spPr>
          <a:xfrm>
            <a:off x="251520" y="116632"/>
            <a:ext cx="8640960" cy="66247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93812" y="2564904"/>
            <a:ext cx="7772400" cy="2738735"/>
          </a:xfrm>
        </p:spPr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  <a:t>LEER EN EL AULA.</a:t>
            </a:r>
            <a:b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Propuesta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metodológica</a:t>
            </a:r>
            <a:br>
              <a:rPr lang="es-ES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para la lectura de textos literarios </a:t>
            </a:r>
          </a:p>
        </p:txBody>
      </p:sp>
      <p:sp>
        <p:nvSpPr>
          <p:cNvPr id="3" name="2 Rectángulo redondeado"/>
          <p:cNvSpPr/>
          <p:nvPr/>
        </p:nvSpPr>
        <p:spPr>
          <a:xfrm>
            <a:off x="251520" y="116632"/>
            <a:ext cx="8640960" cy="66247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1043608" y="260648"/>
            <a:ext cx="727280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/>
              <a:t>ELLIJ    I    Educación para la Lectura. Literatura Infantil y Juvenil y Construcción de Identidades       </a:t>
            </a:r>
            <a:r>
              <a:rPr lang="de-DE" sz="2000" u="sng" dirty="0">
                <a:hlinkClick r:id="rId2"/>
              </a:rPr>
              <a:t>http://ellij.blogspot.com.es/</a:t>
            </a:r>
            <a:endParaRPr lang="es-ES" sz="2000" dirty="0"/>
          </a:p>
          <a:p>
            <a:r>
              <a:rPr lang="de-DE" dirty="0"/>
              <a:t> 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9345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313</Words>
  <Application>Microsoft Office PowerPoint</Application>
  <PresentationFormat>Presentación en pantalla (4:3)</PresentationFormat>
  <Paragraphs>74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LEER EN EL AULA. Propuesta metodológica para la lectura de textos literarios </vt:lpstr>
      <vt:lpstr>En esta presentación se resumen los principios básicos de Aidan Chambers </vt:lpstr>
      <vt:lpstr>Presentación de PowerPoint</vt:lpstr>
      <vt:lpstr>Claves </vt:lpstr>
      <vt:lpstr>La reflexión metodológica de Chambers</vt:lpstr>
      <vt:lpstr>El diario de lectura</vt:lpstr>
      <vt:lpstr>Dime</vt:lpstr>
      <vt:lpstr>Más sobre Chambers</vt:lpstr>
      <vt:lpstr>LEER EN EL AULA. Propuesta metodológica para la lectura de textos literarios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Educación Literaria</dc:title>
  <dc:creator>Usuario</dc:creator>
  <cp:lastModifiedBy>usuario</cp:lastModifiedBy>
  <cp:revision>8</cp:revision>
  <dcterms:created xsi:type="dcterms:W3CDTF">2013-11-26T08:55:55Z</dcterms:created>
  <dcterms:modified xsi:type="dcterms:W3CDTF">2016-08-09T14:56:46Z</dcterms:modified>
</cp:coreProperties>
</file>